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53" r:id="rId3"/>
    <p:sldId id="262" r:id="rId4"/>
    <p:sldId id="359" r:id="rId5"/>
    <p:sldId id="355" r:id="rId6"/>
    <p:sldId id="356" r:id="rId7"/>
    <p:sldId id="274" r:id="rId8"/>
    <p:sldId id="276" r:id="rId9"/>
    <p:sldId id="275" r:id="rId10"/>
    <p:sldId id="357" r:id="rId11"/>
    <p:sldId id="358" r:id="rId12"/>
    <p:sldId id="265" r:id="rId13"/>
    <p:sldId id="351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69" d="100"/>
          <a:sy n="69" d="100"/>
        </p:scale>
        <p:origin x="11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0DA62-3FBC-4426-96B9-BCF6127C2A8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7ABEF-37D5-4CAF-AF58-9C0D6405E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83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49F1D4-28C9-45F4-B9BB-36F89FDBD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73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CE087B-09BC-4CE6-BC80-DBC2DB759C6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34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CE087B-09BC-4CE6-BC80-DBC2DB759C6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22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CE087B-09BC-4CE6-BC80-DBC2DB759C6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6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CE087B-09BC-4CE6-BC80-DBC2DB759C6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8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303FDA-0832-4715-979F-710D67F2B76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39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53726-0594-422D-A48C-B6A348ADFBB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8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7C98A-C3A8-4537-A0AE-BFE95ADC880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73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7C98A-C3A8-4537-A0AE-BFE95ADC880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25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7C98A-C3A8-4537-A0AE-BFE95ADC880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7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64384-ED9B-4A75-A349-ACEC4FDDE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99C34-605D-43DB-B4A9-56A622FA4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F560A-2CC0-4252-8C42-4A87B3582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15211-EFD5-41D8-9CF6-554E618E4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F5DF5-A77A-4157-A4BD-3D3B40A10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1BF44-F73B-48F2-B44D-1C17D9C15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CBDC6-BDE0-4099-BECD-7C761C25B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FF9D1-190F-4957-8E86-B68F4303A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E834E-7AE9-4B13-93D5-EF95D53C5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8DF25-F249-4BA3-9AD7-D52BF283C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22064-C2B5-45F4-8BA5-EC7A4D812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9A71D95-1713-43A9-B05F-DFB34DC81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14400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6600"/>
                </a:solidFill>
              </a:rPr>
              <a:t>Nevada </a:t>
            </a:r>
            <a:r>
              <a:rPr lang="en-US" dirty="0" err="1">
                <a:solidFill>
                  <a:srgbClr val="FF6600"/>
                </a:solidFill>
              </a:rPr>
              <a:t>ProStart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rgbClr val="FF6600"/>
                </a:solidFill>
              </a:rPr>
              <a:t>Management Competition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2400" y="4930905"/>
            <a:ext cx="1546095" cy="154609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99" y="3048001"/>
            <a:ext cx="2682867" cy="121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639" y="3048001"/>
            <a:ext cx="2641877" cy="1219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228600"/>
            <a:ext cx="79248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kern="0" dirty="0">
                <a:solidFill>
                  <a:srgbClr val="FF6600"/>
                </a:solidFill>
                <a:latin typeface="Arial"/>
                <a:ea typeface="+mj-ea"/>
                <a:cs typeface="+mj-cs"/>
              </a:rPr>
              <a:t>Marketing Tactics 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457200" y="1143000"/>
            <a:ext cx="84582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b="1" dirty="0"/>
              <a:t> </a:t>
            </a:r>
            <a:r>
              <a:rPr lang="en-US" dirty="0"/>
              <a:t>Teams will develop two (2) marketing tactics.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Alcohol-related activities are not allowed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Services of a PR firm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may not be enlisted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Website and social media presence are not </a:t>
            </a:r>
            <a:r>
              <a:rPr lang="en-US" dirty="0" smtClean="0"/>
              <a:t>tactics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/>
              <a:t>Examples of acceptable samples could </a:t>
            </a:r>
            <a:r>
              <a:rPr lang="en-US" dirty="0" smtClean="0"/>
              <a:t>include</a:t>
            </a:r>
          </a:p>
          <a:p>
            <a:endParaRPr lang="en-US" b="1" dirty="0"/>
          </a:p>
          <a:p>
            <a:r>
              <a:rPr lang="en-US" b="1" u="sng" dirty="0"/>
              <a:t>Advertising</a:t>
            </a:r>
            <a:r>
              <a:rPr lang="en-US" dirty="0"/>
              <a:t> – Paying to present or promote an operation’s products, services, or identity. </a:t>
            </a:r>
            <a:endParaRPr lang="en-US" dirty="0" smtClean="0"/>
          </a:p>
          <a:p>
            <a:endParaRPr lang="en-US" dirty="0"/>
          </a:p>
          <a:p>
            <a:r>
              <a:rPr lang="en-US" b="1" u="sng" dirty="0" smtClean="0"/>
              <a:t>Promotions</a:t>
            </a:r>
            <a:r>
              <a:rPr lang="en-US" dirty="0" smtClean="0"/>
              <a:t> </a:t>
            </a:r>
            <a:r>
              <a:rPr lang="en-US" dirty="0"/>
              <a:t>– Incentives to entice customers to patronize an operation.  </a:t>
            </a:r>
            <a:endParaRPr lang="en-US" dirty="0" smtClean="0"/>
          </a:p>
          <a:p>
            <a:endParaRPr lang="en-US" dirty="0"/>
          </a:p>
          <a:p>
            <a:r>
              <a:rPr lang="en-US" b="1" u="sng" dirty="0"/>
              <a:t>Public Relations</a:t>
            </a:r>
            <a:r>
              <a:rPr lang="en-US" dirty="0"/>
              <a:t> – The process by which an operation interacts with the community at large. </a:t>
            </a:r>
            <a:endParaRPr lang="en-US" dirty="0" smtClean="0"/>
          </a:p>
          <a:p>
            <a:endParaRPr lang="en-US" dirty="0" smtClean="0"/>
          </a:p>
          <a:p>
            <a:r>
              <a:rPr lang="en-US" b="1" u="sng" dirty="0" smtClean="0"/>
              <a:t>Direct </a:t>
            </a:r>
            <a:r>
              <a:rPr lang="en-US" b="1" u="sng" dirty="0"/>
              <a:t>Marketing</a:t>
            </a:r>
            <a:r>
              <a:rPr lang="en-US" dirty="0"/>
              <a:t> – Making a concerted effort to connect directly with a certain segment of the market. 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95895" y="5668883"/>
            <a:ext cx="1043305" cy="1043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809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228600"/>
            <a:ext cx="79248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kern="0" dirty="0" smtClean="0">
                <a:solidFill>
                  <a:srgbClr val="FF6600"/>
                </a:solidFill>
                <a:latin typeface="Arial"/>
                <a:ea typeface="+mj-ea"/>
                <a:cs typeface="+mj-cs"/>
              </a:rPr>
              <a:t>Critical </a:t>
            </a:r>
            <a:r>
              <a:rPr lang="en-US" sz="4400" b="1" kern="0" dirty="0">
                <a:solidFill>
                  <a:srgbClr val="FF6600"/>
                </a:solidFill>
                <a:latin typeface="Arial"/>
                <a:ea typeface="+mj-ea"/>
                <a:cs typeface="+mj-cs"/>
              </a:rPr>
              <a:t>T</a:t>
            </a:r>
            <a:r>
              <a:rPr lang="en-US" sz="4400" b="1" kern="0" dirty="0" smtClean="0">
                <a:solidFill>
                  <a:srgbClr val="FF6600"/>
                </a:solidFill>
                <a:latin typeface="Arial"/>
                <a:ea typeface="+mj-ea"/>
                <a:cs typeface="+mj-cs"/>
              </a:rPr>
              <a:t>hinking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457200" y="1143000"/>
            <a:ext cx="84582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judges will present each team mini-scenarios from four of the following categories: 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Social Media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Safety </a:t>
            </a:r>
            <a:r>
              <a:rPr lang="en-US" u="sng" dirty="0"/>
              <a:t>&amp; </a:t>
            </a:r>
            <a:r>
              <a:rPr lang="en-US" u="sng" dirty="0" smtClean="0"/>
              <a:t>Sanitation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Customer Service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Human </a:t>
            </a:r>
            <a:r>
              <a:rPr lang="en-US" u="sng" dirty="0"/>
              <a:t>Resources &amp; </a:t>
            </a:r>
            <a:r>
              <a:rPr lang="en-US" u="sng" dirty="0" smtClean="0"/>
              <a:t>Staffing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Marketing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Menu </a:t>
            </a:r>
            <a:r>
              <a:rPr lang="en-US" u="sng" dirty="0"/>
              <a:t>Development and </a:t>
            </a:r>
            <a:r>
              <a:rPr lang="en-US" u="sng" dirty="0" smtClean="0"/>
              <a:t>Design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Concept Knowledge</a:t>
            </a:r>
            <a:endParaRPr lang="en-US" b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95895" y="5668883"/>
            <a:ext cx="1043305" cy="1043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281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385272" y="-20782"/>
            <a:ext cx="8229600" cy="782782"/>
          </a:xfrm>
        </p:spPr>
        <p:txBody>
          <a:bodyPr/>
          <a:lstStyle/>
          <a:p>
            <a:r>
              <a:rPr lang="en-US" b="1" dirty="0">
                <a:solidFill>
                  <a:srgbClr val="FF6600"/>
                </a:solidFill>
              </a:rPr>
              <a:t>Scoring</a:t>
            </a:r>
            <a:endParaRPr lang="en-US" dirty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621347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/>
              <a:t>maximum of </a:t>
            </a:r>
            <a:r>
              <a:rPr lang="en-US" b="1" dirty="0">
                <a:solidFill>
                  <a:srgbClr val="FF0000"/>
                </a:solidFill>
              </a:rPr>
              <a:t>195</a:t>
            </a:r>
            <a:r>
              <a:rPr lang="en-US" dirty="0"/>
              <a:t> points can be earned by a team during the Management Competition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0-concept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/>
              <a:t>m</a:t>
            </a:r>
            <a:r>
              <a:rPr lang="en-US" dirty="0" smtClean="0"/>
              <a:t>enu </a:t>
            </a:r>
            <a:r>
              <a:rPr lang="en-US" dirty="0"/>
              <a:t>and Costing 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smtClean="0"/>
              <a:t> </a:t>
            </a:r>
            <a:r>
              <a:rPr lang="en-US" dirty="0"/>
              <a:t>Marketing 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30-</a:t>
            </a:r>
            <a:r>
              <a:rPr lang="en-US" dirty="0" smtClean="0"/>
              <a:t>Operations</a:t>
            </a:r>
          </a:p>
          <a:p>
            <a:pPr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55-</a:t>
            </a:r>
            <a:r>
              <a:rPr lang="en-US" dirty="0" smtClean="0"/>
              <a:t>Critical Thinking</a:t>
            </a:r>
          </a:p>
          <a:p>
            <a:pPr>
              <a:buNone/>
            </a:pP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5-</a:t>
            </a:r>
            <a:r>
              <a:rPr lang="en-US" u="sng" dirty="0" smtClean="0"/>
              <a:t>Menu </a:t>
            </a:r>
            <a:r>
              <a:rPr lang="en-US" u="sng" dirty="0"/>
              <a:t>and Recipe </a:t>
            </a:r>
            <a:r>
              <a:rPr lang="en-US" u="sng" dirty="0" smtClean="0"/>
              <a:t>Costing___                          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b="1" dirty="0" smtClean="0"/>
              <a:t>195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400" dirty="0"/>
              <a:t>In the event of a tie, the tied team with the highest number of Critical Thinking points will be awarded one (1) additional point to break the tie.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72986" y="5588202"/>
            <a:ext cx="1043305" cy="1043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0" dirty="0">
                <a:solidFill>
                  <a:srgbClr val="FF6600"/>
                </a:solidFill>
                <a:latin typeface="Arial"/>
              </a:rPr>
              <a:t>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Pay close attention to the</a:t>
            </a:r>
          </a:p>
          <a:p>
            <a:pPr marL="0" indent="0" eaLnBrk="1" hangingPunct="1"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rules to avoid penalties and</a:t>
            </a:r>
          </a:p>
          <a:p>
            <a:pPr marL="0" indent="0" eaLnBrk="1" hangingPunct="1"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potential disqualification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6985" y="5715000"/>
            <a:ext cx="1043305" cy="1043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274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6985" y="5638800"/>
            <a:ext cx="1043305" cy="1043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989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idx="1"/>
          </p:nvPr>
        </p:nvSpPr>
        <p:spPr>
          <a:xfrm>
            <a:off x="440690" y="951634"/>
            <a:ext cx="8229600" cy="5525366"/>
          </a:xfrm>
        </p:spPr>
        <p:txBody>
          <a:bodyPr/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Competition Flow: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Teams of 2 - 4 students plus 1 team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</a:p>
          <a:p>
            <a:pPr>
              <a:lnSpc>
                <a:spcPct val="150000"/>
              </a:lnSpc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Check In:</a:t>
            </a:r>
            <a:endParaRPr 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Six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(6) copies of the written proposal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Menu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Costing information in a separate manila folder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(2) 24 x 36 inch posters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Booth set up (5 minutes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Five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Verbal Presentations (7 minute sessions with a 3 minute break between)</a:t>
            </a:r>
          </a:p>
          <a:p>
            <a:pPr>
              <a:lnSpc>
                <a:spcPct val="150000"/>
              </a:lnSpc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Feedback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(10 minutes)</a:t>
            </a:r>
          </a:p>
          <a:p>
            <a:pPr>
              <a:lnSpc>
                <a:spcPct val="150000"/>
              </a:lnSpc>
            </a:pPr>
            <a:endParaRPr 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buFontTx/>
              <a:buNone/>
            </a:pPr>
            <a:endParaRPr lang="en-US" sz="30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4000" b="1" dirty="0">
              <a:solidFill>
                <a:srgbClr val="FF66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3662" y="27709"/>
            <a:ext cx="6416675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kern="0" dirty="0">
                <a:solidFill>
                  <a:srgbClr val="FF6600"/>
                </a:solidFill>
                <a:latin typeface="Arial"/>
                <a:ea typeface="+mj-ea"/>
                <a:cs typeface="+mj-cs"/>
              </a:rPr>
              <a:t>Basics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6985" y="5562600"/>
            <a:ext cx="1043305" cy="1043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idx="1"/>
          </p:nvPr>
        </p:nvSpPr>
        <p:spPr>
          <a:xfrm>
            <a:off x="-20782" y="609600"/>
            <a:ext cx="9067800" cy="6172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 written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proposals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sections separated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tabs including: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Restaurant concept description</a:t>
            </a:r>
          </a:p>
          <a:p>
            <a:pPr marL="457200" lvl="1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Type of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establishment, Type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of cuisine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served, Meals served, Hours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operation, Target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Floorplan of selected Restaurant Space Scenario 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Description of interior and décor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SWOT Analysis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Organizational Chart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Sample menu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Recipe(s) for one menu item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Costing worksheet(s) for one menu item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Menu pricing worksheet(s) for one menu item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Photo of one menu item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Two marketing tactics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Description, Goal, Budget, ROI, Sample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 Posters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flat, no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larger than 24 x 36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inches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poster should display the sample menu and the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floorplan, Second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poster should display one marketing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tactic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Manila Folder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5562" y="0"/>
            <a:ext cx="641667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kern="0" dirty="0">
                <a:solidFill>
                  <a:srgbClr val="FF6600"/>
                </a:solidFill>
                <a:latin typeface="Arial"/>
                <a:ea typeface="+mj-ea"/>
                <a:cs typeface="+mj-cs"/>
              </a:rPr>
              <a:t>C</a:t>
            </a:r>
            <a:r>
              <a:rPr lang="en-US" sz="4800" b="1" kern="0" dirty="0" smtClean="0">
                <a:solidFill>
                  <a:srgbClr val="FF6600"/>
                </a:solidFill>
                <a:latin typeface="Arial"/>
                <a:ea typeface="+mj-ea"/>
                <a:cs typeface="+mj-cs"/>
              </a:rPr>
              <a:t>hecklist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5108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818418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Type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establishment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Purpose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impact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Meals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served (breakfast, lunch, dinner, etc.)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Hours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operation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Type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cuisine served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Target market within the fictional city of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ProStartville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geographic location of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ProStartville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USA is at your discretion.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 270,000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Median age – 33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Families – represent 29% of the population</a:t>
            </a:r>
          </a:p>
          <a:p>
            <a:pPr>
              <a:spcAft>
                <a:spcPts val="600"/>
              </a:spcAft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5562" y="0"/>
            <a:ext cx="641667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kern="0" dirty="0" smtClean="0">
                <a:solidFill>
                  <a:srgbClr val="FF6600"/>
                </a:solidFill>
                <a:latin typeface="Arial"/>
                <a:ea typeface="+mj-ea"/>
                <a:cs typeface="+mj-cs"/>
              </a:rPr>
              <a:t>Restaurant Concept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3321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idx="1"/>
          </p:nvPr>
        </p:nvSpPr>
        <p:spPr>
          <a:xfrm>
            <a:off x="124690" y="685800"/>
            <a:ext cx="8818418" cy="6019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must use one of the four scenarios provided to create a unique floorplan.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Freestanding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 Located in the heart of Main Street, a spot just opened up in between the county court house and the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ProStartville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Community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Center.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Airport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 Restaurant space available in the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ProStartville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International Airport in Concourse B after passengers pass through TSA security.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Food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Truck – Perhaps the most flexible option. You are bringing the food to the masses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Strip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Mall – The strip mall is located near the large university and contains a nail salon, a craft store, a bank, and a few other new businesses opening up.</a:t>
            </a:r>
          </a:p>
          <a:p>
            <a:pPr marL="0" indent="0">
              <a:spcAft>
                <a:spcPts val="60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5562" y="0"/>
            <a:ext cx="641667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kern="0" dirty="0" smtClean="0">
                <a:solidFill>
                  <a:srgbClr val="FF6600"/>
                </a:solidFill>
                <a:latin typeface="Arial"/>
                <a:ea typeface="+mj-ea"/>
                <a:cs typeface="+mj-cs"/>
              </a:rPr>
              <a:t>Space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537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939925"/>
            <a:ext cx="8153400" cy="49180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kern="0" dirty="0">
                <a:solidFill>
                  <a:srgbClr val="000000"/>
                </a:solidFill>
                <a:latin typeface="Arial"/>
              </a:rPr>
              <a:t>Organizational Chart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</a:rPr>
              <a:t>Staff positions required to run your restaurant. Number of staff per position is not required. 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  <a:defRPr/>
            </a:pPr>
            <a:endParaRPr lang="en-US" sz="3200" kern="0" dirty="0">
              <a:solidFill>
                <a:srgbClr val="000000"/>
              </a:solidFill>
              <a:latin typeface="Arial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kern="0" dirty="0">
                <a:solidFill>
                  <a:srgbClr val="000000"/>
                </a:solidFill>
                <a:latin typeface="Arial"/>
              </a:rPr>
              <a:t>Floor Layout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3200" kern="0" dirty="0">
                <a:solidFill>
                  <a:srgbClr val="000000"/>
                </a:solidFill>
                <a:latin typeface="Arial"/>
              </a:rPr>
              <a:t>-</a:t>
            </a:r>
            <a:r>
              <a:rPr lang="en-US" sz="2800" kern="0" dirty="0">
                <a:solidFill>
                  <a:srgbClr val="000000"/>
                </a:solidFill>
                <a:latin typeface="Arial"/>
              </a:rPr>
              <a:t>Front of the house and back of the house</a:t>
            </a:r>
            <a:endParaRPr lang="en-US" sz="3200" kern="0" dirty="0">
              <a:solidFill>
                <a:srgbClr val="000000"/>
              </a:solidFill>
              <a:latin typeface="Arial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kern="0" dirty="0">
              <a:solidFill>
                <a:srgbClr val="000000"/>
              </a:solidFill>
              <a:latin typeface="Arial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28600"/>
            <a:ext cx="7924800" cy="1446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kern="0" dirty="0">
                <a:solidFill>
                  <a:srgbClr val="FF6600"/>
                </a:solidFill>
                <a:latin typeface="Arial"/>
                <a:ea typeface="+mj-ea"/>
                <a:cs typeface="+mj-cs"/>
              </a:rPr>
              <a:t>Organizational Chart </a:t>
            </a:r>
          </a:p>
          <a:p>
            <a:pPr algn="ctr">
              <a:defRPr/>
            </a:pPr>
            <a:r>
              <a:rPr lang="en-US" sz="4400" b="1" kern="0" dirty="0">
                <a:solidFill>
                  <a:srgbClr val="FF6600"/>
                </a:solidFill>
                <a:latin typeface="Arial"/>
                <a:ea typeface="+mj-ea"/>
                <a:cs typeface="+mj-cs"/>
              </a:rPr>
              <a:t>+ Floor Layout</a:t>
            </a:r>
            <a:endParaRPr lang="en-US" sz="1400" dirty="0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6985" y="5562600"/>
            <a:ext cx="1043305" cy="1043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228600"/>
            <a:ext cx="79248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kern="0" dirty="0">
                <a:solidFill>
                  <a:srgbClr val="FF6600"/>
                </a:solidFill>
                <a:latin typeface="Arial"/>
                <a:ea typeface="+mj-ea"/>
                <a:cs typeface="+mj-cs"/>
              </a:rPr>
              <a:t>Develop Concept</a:t>
            </a:r>
            <a:endParaRPr lang="en-US" sz="1400" dirty="0"/>
          </a:p>
        </p:txBody>
      </p:sp>
      <p:pic>
        <p:nvPicPr>
          <p:cNvPr id="10" name="Pictur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24800" y="5705485"/>
            <a:ext cx="1043305" cy="1043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Image result for pie n burger food truck pictures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3962401"/>
            <a:ext cx="2769235" cy="2786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Image result for jack's urban eats photos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914400"/>
            <a:ext cx="4267200" cy="2432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Image result for dos coyotes restaurant photos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77" y="909965"/>
            <a:ext cx="3427095" cy="2447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Image result for habit burger restaurant photos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32502"/>
            <a:ext cx="4038600" cy="3316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228600"/>
            <a:ext cx="79248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kern="0" dirty="0">
                <a:solidFill>
                  <a:srgbClr val="FF6600"/>
                </a:solidFill>
                <a:latin typeface="Arial"/>
                <a:ea typeface="+mj-ea"/>
                <a:cs typeface="+mj-cs"/>
              </a:rPr>
              <a:t>Menu Development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457200" y="1143000"/>
            <a:ext cx="8458200" cy="50475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Exactly </a:t>
            </a:r>
            <a:r>
              <a:rPr lang="en-US" sz="2800" dirty="0"/>
              <a:t>12 menu </a:t>
            </a:r>
            <a:r>
              <a:rPr lang="en-US" sz="2800" dirty="0" smtClean="0"/>
              <a:t>items:</a:t>
            </a:r>
            <a:endParaRPr lang="en-US" sz="2800" dirty="0"/>
          </a:p>
          <a:p>
            <a:pPr lvl="1">
              <a:defRPr/>
            </a:pPr>
            <a:r>
              <a:rPr lang="en-US" sz="2800" dirty="0"/>
              <a:t>-Beverages count as menu items. </a:t>
            </a:r>
            <a:endParaRPr lang="en-US" sz="2800" dirty="0" smtClean="0"/>
          </a:p>
          <a:p>
            <a:pPr lvl="1">
              <a:defRPr/>
            </a:pPr>
            <a:r>
              <a:rPr lang="en-US" sz="2800" dirty="0" smtClean="0"/>
              <a:t>-Alcohol </a:t>
            </a:r>
            <a:r>
              <a:rPr lang="en-US" sz="2800" dirty="0"/>
              <a:t>is not allowed on the menu.</a:t>
            </a:r>
          </a:p>
          <a:p>
            <a:pPr lvl="1">
              <a:defRPr/>
            </a:pPr>
            <a:endParaRPr lang="en-US" sz="28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/>
              <a:t>1 menu item requires: </a:t>
            </a:r>
          </a:p>
          <a:p>
            <a:pPr lvl="1">
              <a:defRPr/>
            </a:pPr>
            <a:r>
              <a:rPr lang="en-US" sz="2800" dirty="0"/>
              <a:t>-Recipe</a:t>
            </a:r>
          </a:p>
          <a:p>
            <a:pPr lvl="1">
              <a:defRPr/>
            </a:pPr>
            <a:r>
              <a:rPr lang="en-US" sz="2800" dirty="0"/>
              <a:t>-Costing</a:t>
            </a:r>
          </a:p>
          <a:p>
            <a:pPr lvl="1">
              <a:defRPr/>
            </a:pPr>
            <a:r>
              <a:rPr lang="en-US" sz="2800" dirty="0"/>
              <a:t>-Pricing</a:t>
            </a:r>
          </a:p>
          <a:p>
            <a:pPr lvl="1">
              <a:defRPr/>
            </a:pPr>
            <a:r>
              <a:rPr lang="en-US" sz="2800" dirty="0"/>
              <a:t>-Photo</a:t>
            </a:r>
          </a:p>
          <a:p>
            <a:pPr lvl="1">
              <a:defRPr/>
            </a:pPr>
            <a:endParaRPr lang="en-US" sz="1400" dirty="0"/>
          </a:p>
          <a:p>
            <a:pPr marL="0" lvl="1">
              <a:buFont typeface="Arial" pitchFamily="34" charset="0"/>
              <a:buChar char="•"/>
              <a:defRPr/>
            </a:pPr>
            <a:r>
              <a:rPr lang="en-US" sz="2800" dirty="0"/>
              <a:t>Culinary and Management teams may collaborate on menu items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95895" y="5668883"/>
            <a:ext cx="1043305" cy="1043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4124</TotalTime>
  <Words>577</Words>
  <Application>Microsoft Office PowerPoint</Application>
  <PresentationFormat>On-screen Show (4:3)</PresentationFormat>
  <Paragraphs>129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Nevada ProStart Management Competition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Scoring</vt:lpstr>
      <vt:lpstr>Warning</vt:lpstr>
    </vt:vector>
  </TitlesOfParts>
  <Company>CRA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AHarshfield</dc:creator>
  <cp:lastModifiedBy>Sophie Ayache</cp:lastModifiedBy>
  <cp:revision>200</cp:revision>
  <cp:lastPrinted>2016-10-27T18:58:33Z</cp:lastPrinted>
  <dcterms:created xsi:type="dcterms:W3CDTF">2010-04-09T18:01:40Z</dcterms:created>
  <dcterms:modified xsi:type="dcterms:W3CDTF">2017-10-26T19:16:41Z</dcterms:modified>
</cp:coreProperties>
</file>