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0" r:id="rId3"/>
    <p:sldId id="334" r:id="rId4"/>
    <p:sldId id="298" r:id="rId5"/>
    <p:sldId id="312" r:id="rId6"/>
    <p:sldId id="355" r:id="rId7"/>
    <p:sldId id="299" r:id="rId8"/>
    <p:sldId id="356" r:id="rId9"/>
    <p:sldId id="308" r:id="rId10"/>
    <p:sldId id="307" r:id="rId11"/>
    <p:sldId id="357" r:id="rId12"/>
    <p:sldId id="300" r:id="rId13"/>
    <p:sldId id="318" r:id="rId14"/>
    <p:sldId id="352" r:id="rId15"/>
    <p:sldId id="349" r:id="rId16"/>
    <p:sldId id="351" r:id="rId17"/>
    <p:sldId id="354" r:id="rId18"/>
    <p:sldId id="353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DA62-3FBC-4426-96B9-BCF6127C2A8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ABEF-37D5-4CAF-AF58-9C0D6405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8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9F1D4-28C9-45F4-B9BB-36F89FDB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EF8A7-6C66-4228-9C14-8903B60F91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4384-ED9B-4A75-A349-ACEC4FDDE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9C34-605D-43DB-B4A9-56A622FA4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560A-2CC0-4252-8C42-4A87B35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5211-EFD5-41D8-9CF6-554E618E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5DF5-A77A-4157-A4BD-3D3B40A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BF44-F73B-48F2-B44D-1C17D9C15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BDC6-BDE0-4099-BECD-7C761C25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F9D1-190F-4957-8E86-B68F4303A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834E-7AE9-4B13-93D5-EF95D53C5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DF25-F249-4BA3-9AD7-D52BF283C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2064-C2B5-45F4-8BA5-EC7A4D81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A71D95-1713-43A9-B05F-DFB34DC81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65" y="249307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6600"/>
                </a:solidFill>
              </a:rPr>
              <a:t>Nevada </a:t>
            </a:r>
            <a:r>
              <a:rPr lang="en-US" sz="3600" b="1" dirty="0" err="1" smtClean="0">
                <a:solidFill>
                  <a:srgbClr val="FF6600"/>
                </a:solidFill>
              </a:rPr>
              <a:t>ProStart</a:t>
            </a:r>
            <a:r>
              <a:rPr lang="en-US" sz="3600" b="1" dirty="0" smtClean="0">
                <a:solidFill>
                  <a:srgbClr val="FF6600"/>
                </a:solidFill>
              </a:rPr>
              <a:t> Culinary  Competition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572000"/>
            <a:ext cx="1682931" cy="168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12134"/>
            <a:ext cx="3258443" cy="148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42" y="2412134"/>
            <a:ext cx="3208658" cy="148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6600"/>
                </a:solidFill>
                <a:latin typeface="Arial"/>
              </a:rPr>
              <a:t/>
            </a:r>
            <a:br>
              <a:rPr lang="en-US" b="1" kern="0" dirty="0">
                <a:solidFill>
                  <a:srgbClr val="FF6600"/>
                </a:solidFill>
                <a:latin typeface="Arial"/>
              </a:rPr>
            </a:br>
            <a:r>
              <a:rPr lang="en-US" b="1" kern="0" dirty="0">
                <a:solidFill>
                  <a:srgbClr val="FF6600"/>
                </a:solidFill>
                <a:latin typeface="Arial"/>
              </a:rPr>
              <a:t>Areas to be evaluated</a:t>
            </a:r>
            <a:r>
              <a:rPr lang="en-US" dirty="0">
                <a:latin typeface="Garamond" pitchFamily="18" charset="0"/>
              </a:rPr>
              <a:t/>
            </a:r>
            <a:br>
              <a:rPr lang="en-US" dirty="0">
                <a:latin typeface="Garamon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Check-In </a:t>
            </a:r>
          </a:p>
          <a:p>
            <a:pPr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Knife Skills</a:t>
            </a:r>
          </a:p>
          <a:p>
            <a:pPr eaLnBrk="1" hangingPunct="1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Taste and finished product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Taste / Finished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Presentation/Work Skills/Org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Sanitation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Recipe Presentation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5715000"/>
            <a:ext cx="1043305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"/>
            <a:ext cx="8229600" cy="1143000"/>
          </a:xfrm>
        </p:spPr>
        <p:txBody>
          <a:bodyPr/>
          <a:lstStyle/>
          <a:p>
            <a:r>
              <a:rPr lang="en-US" b="1" kern="0" dirty="0" smtClean="0">
                <a:solidFill>
                  <a:srgbClr val="FF6600"/>
                </a:solidFill>
                <a:latin typeface="Arial"/>
              </a:rPr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Four (4) folders each containing</a:t>
            </a:r>
            <a:endParaRPr lang="en-US" sz="2400" u="sng" dirty="0"/>
          </a:p>
          <a:p>
            <a:pPr lvl="0"/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School Name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cover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Menu with Prices (simple typed menu 8 ½ x 11)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Knife Skills form; typed on official template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Plate Photographs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separate color photograph for each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(Photos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printed on 8 ½ x 11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pages)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Recipes; typed on official template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Recipe costing sheets; typed on official template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Menu Price Sheets; typed on official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u="sng" dirty="0" smtClean="0"/>
              <a:t>Other items</a:t>
            </a:r>
            <a:endParaRPr lang="en-US" sz="2400" u="sng" dirty="0"/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printed list of the contents of each cooler or container on the inside and outside of each cooler or container in a plastic sleeve</a:t>
            </a: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Loose Knife Skills sheet with the four chosen knife cuts available for floor judges</a:t>
            </a:r>
          </a:p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One copy of Presentation Menu; framed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5715000"/>
            <a:ext cx="1043305" cy="104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9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6600"/>
                </a:solidFill>
                <a:latin typeface="Arial"/>
              </a:rPr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Pay close attention to the</a:t>
            </a:r>
          </a:p>
          <a:p>
            <a:pPr marL="0" indent="0" eaLnBrk="1" hangingPunct="1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rules to avoid penalties and</a:t>
            </a:r>
          </a:p>
          <a:p>
            <a:pPr marL="0" indent="0" eaLnBrk="1" hangingPunct="1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potential disqualification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985" y="5715000"/>
            <a:ext cx="1043305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6600"/>
                </a:solidFill>
                <a:latin typeface="Arial"/>
              </a:rPr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3624"/>
            <a:ext cx="8458200" cy="4525963"/>
          </a:xfrm>
        </p:spPr>
        <p:txBody>
          <a:bodyPr/>
          <a:lstStyle/>
          <a:p>
            <a:pPr marL="623888" indent="-514350" eaLnBrk="1" hangingPunct="1">
              <a:buFont typeface="Wingdings 3" pitchFamily="18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timer is the expediter for the competition</a:t>
            </a:r>
          </a:p>
          <a:p>
            <a:pPr marL="623888" indent="-514350" eaLnBrk="1" hangingPunct="1">
              <a:buFont typeface="Wingdings 3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514350" algn="ctr" eaLnBrk="1" hangingPunct="1">
              <a:buFont typeface="Wingdings 3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514350" algn="ctr" eaLnBrk="1" hangingPunct="1">
              <a:buFont typeface="Wingdings 3" pitchFamily="18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Time: Timer Rules!</a:t>
            </a:r>
          </a:p>
          <a:p>
            <a:pPr marL="623888" indent="-514350" algn="ctr" eaLnBrk="1" hangingPunct="1">
              <a:buFont typeface="Wingdings 3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514350" algn="ctr" eaLnBrk="1" hangingPunct="1">
              <a:buFont typeface="Wingdings 3" pitchFamily="18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Rules: Judges Rule!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5587934"/>
            <a:ext cx="1043305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Nevada </a:t>
            </a:r>
            <a:r>
              <a:rPr lang="en-US" sz="3200" dirty="0" err="1">
                <a:solidFill>
                  <a:srgbClr val="FF6600"/>
                </a:solidFill>
              </a:rPr>
              <a:t>ProStart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Culinary Competition 2017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4" y="1408113"/>
            <a:ext cx="7840752" cy="52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Nevada </a:t>
            </a:r>
            <a:r>
              <a:rPr lang="en-US" sz="3200" dirty="0" err="1">
                <a:solidFill>
                  <a:srgbClr val="FF6600"/>
                </a:solidFill>
              </a:rPr>
              <a:t>ProStart</a:t>
            </a:r>
            <a:r>
              <a:rPr lang="en-US" sz="3200" dirty="0">
                <a:solidFill>
                  <a:srgbClr val="FF6600"/>
                </a:solidFill>
              </a:rPr>
              <a:t> Culinary Competition 2017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6" y="1219200"/>
            <a:ext cx="7764627" cy="51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Nevada </a:t>
            </a:r>
            <a:r>
              <a:rPr lang="en-US" sz="3200" dirty="0" err="1">
                <a:solidFill>
                  <a:srgbClr val="FF6600"/>
                </a:solidFill>
              </a:rPr>
              <a:t>ProStart</a:t>
            </a:r>
            <a:r>
              <a:rPr lang="en-US" sz="3200" dirty="0">
                <a:solidFill>
                  <a:srgbClr val="FF6600"/>
                </a:solidFill>
              </a:rPr>
              <a:t> Culinary Competition 2017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9" y="1295400"/>
            <a:ext cx="8069122" cy="53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Nevada </a:t>
            </a:r>
            <a:r>
              <a:rPr lang="en-US" sz="3200" dirty="0" err="1">
                <a:solidFill>
                  <a:srgbClr val="FF6600"/>
                </a:solidFill>
              </a:rPr>
              <a:t>ProStart</a:t>
            </a:r>
            <a:r>
              <a:rPr lang="en-US" sz="3200" dirty="0">
                <a:solidFill>
                  <a:srgbClr val="FF6600"/>
                </a:solidFill>
              </a:rPr>
              <a:t> Culinary Competition 2017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17638"/>
            <a:ext cx="7387182" cy="49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Nevada </a:t>
            </a:r>
            <a:r>
              <a:rPr lang="en-US" sz="3200" dirty="0" err="1">
                <a:solidFill>
                  <a:srgbClr val="FF6600"/>
                </a:solidFill>
              </a:rPr>
              <a:t>ProStart</a:t>
            </a:r>
            <a:r>
              <a:rPr lang="en-US" sz="3200" dirty="0">
                <a:solidFill>
                  <a:srgbClr val="FF6600"/>
                </a:solidFill>
              </a:rPr>
              <a:t> Culinary Competition 2017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24" y="1424565"/>
            <a:ext cx="7615552" cy="50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382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Venue TBC in Las Vegas on February 2nd (3rd may be added depending on registrations)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FREE to compete: To avoid cancelations, we will charge $50 registration fee per student, refundable upon completion of all competition segments student has registered for.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in each competition goes to the National ProStart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Invitational: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27-29,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2018, Providence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Rhode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Island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57200"/>
            <a:ext cx="6416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Basics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4475" y="5638800"/>
            <a:ext cx="1043305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629" y="563880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6600"/>
                </a:solidFill>
              </a:rPr>
              <a:t>Nevada </a:t>
            </a:r>
            <a:r>
              <a:rPr lang="en-US" sz="3600" b="1" dirty="0" err="1">
                <a:solidFill>
                  <a:srgbClr val="FF6600"/>
                </a:solidFill>
              </a:rPr>
              <a:t>ProStart</a:t>
            </a:r>
            <a:r>
              <a:rPr lang="en-US" sz="3600" b="1" dirty="0">
                <a:solidFill>
                  <a:srgbClr val="FF6600"/>
                </a:solidFill>
              </a:rPr>
              <a:t> Culinary  Competition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Basics: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Teams of 2-4 students plus 1 team manager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will cook on two portable butane burners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electric powered equipment is allowed (except battery timers, clock, thermometers and digital scales)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Teams will provide all pots, pans, small wares, side towels,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629" y="560451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Disqualification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55" y="1204118"/>
            <a:ext cx="8229600" cy="5425281"/>
          </a:xfrm>
        </p:spPr>
        <p:txBody>
          <a:bodyPr/>
          <a:lstStyle/>
          <a:p>
            <a:pPr lvl="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Late arrival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arrive at the appointed time to compete or they will be disqualified.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Coaching 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and team manager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receive coaching or any form of communication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will be disqualified.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Misconduct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Failure to compete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participate in each event segment in the competition or they will be disqualified.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includes individual contests.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compete in any segment will result in disqualification.</a:t>
            </a:r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429" y="571500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maximum of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be earned by a team during the culinary competition.</a:t>
            </a:r>
          </a:p>
          <a:p>
            <a:pPr lvl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case of a tie: The teams that have tied will each be interviewed by a panel of judges and the culinary competition coordinator.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429" y="571500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8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FF6600"/>
                </a:solidFill>
                <a:latin typeface="Arial"/>
              </a:rPr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81015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3 courses: 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Starter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soup, salad, or appetizer</a:t>
            </a:r>
          </a:p>
          <a:p>
            <a:pPr eaLnBrk="1" hangingPunct="1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Entrée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	Center of the plate item: 4-6 ounces suggested</a:t>
            </a:r>
          </a:p>
          <a:p>
            <a:pPr eaLnBrk="1" hangingPunct="1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ii.	Accompaniments such as vegetable or starch: 2-3 ounces each suggested </a:t>
            </a:r>
          </a:p>
          <a:p>
            <a:pPr eaLnBrk="1" hangingPunct="1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iii.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eaLnBrk="1" hangingPunct="1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employ a minimum of two cooking methods from the following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list:</a:t>
            </a:r>
          </a:p>
          <a:p>
            <a:pPr eaLnBrk="1" hangingPunct="1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Poach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Shallow Poach, Braise, Pan Fry, Steam, and Sauté.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8829" y="560451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FF6600"/>
                </a:solidFill>
                <a:latin typeface="Arial"/>
              </a:rPr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8101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(2) eight-foot tables set up in an “L” formation within a 10’ x 10’ space.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speed rack and four (4) full size sheet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Sanitation buckets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running water (available prior to and after the competition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 50108 15,000 BTU burners (or equivalent) and necessary fuel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dishes.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only use dishes and glassware provided by Event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Organizers. Teams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be issued the dishes they ordered at product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check-in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 team’s responsibility to check their dishes against their order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5604510"/>
            <a:ext cx="1052017" cy="104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b="1" kern="0" dirty="0" smtClean="0">
                <a:solidFill>
                  <a:srgbClr val="FF6600"/>
                </a:solidFill>
                <a:latin typeface="Arial"/>
              </a:rPr>
              <a:t>Permitted VS </a:t>
            </a:r>
            <a:r>
              <a:rPr lang="en-US" b="1" kern="0" dirty="0" err="1" smtClean="0">
                <a:solidFill>
                  <a:srgbClr val="FF6600"/>
                </a:solidFill>
                <a:latin typeface="Arial"/>
              </a:rPr>
              <a:t>Prohobited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143000"/>
            <a:ext cx="8229600" cy="5334000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PERMITTED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/>
              <a:t>•</a:t>
            </a:r>
            <a:r>
              <a:rPr lang="en-US" sz="1800" dirty="0"/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Handheld whipped cream chargers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Butane torch for finishing any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Metal, stone or other types of plates or apparatus to extend the cooking surface of the burners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Dry ice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Audio recording device to record the critique and feedback sessions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Additional sheet pans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Camping oven and/or smoker attachments for provided burner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	Fueled or mechanical heat sources other than provided event burners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MRE heater packs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Electric, battery-operated or compressed gas devices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Plastic or Plexiglas for the purpose of covering tables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Cell phones, tablets, or communication devices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Additional speed racks or equipment exceeding the external dimensions of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width x 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length x 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height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	Cutting guides i.e. cutting boards with rulers or other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588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</vt:lpstr>
      <vt:lpstr>Wingdings 3</vt:lpstr>
      <vt:lpstr>Office Theme</vt:lpstr>
      <vt:lpstr>Nevada ProStart Culinary  Competition</vt:lpstr>
      <vt:lpstr>PowerPoint Presentation</vt:lpstr>
      <vt:lpstr>Overview</vt:lpstr>
      <vt:lpstr>Nevada ProStart Culinary  Competition</vt:lpstr>
      <vt:lpstr>Disqualification</vt:lpstr>
      <vt:lpstr>Scoring</vt:lpstr>
      <vt:lpstr>Menu</vt:lpstr>
      <vt:lpstr>Workspace</vt:lpstr>
      <vt:lpstr>Permitted VS Prohobited</vt:lpstr>
      <vt:lpstr> Areas to be evaluated </vt:lpstr>
      <vt:lpstr>Checklist</vt:lpstr>
      <vt:lpstr>Warning</vt:lpstr>
      <vt:lpstr>Timing</vt:lpstr>
      <vt:lpstr>Nevada ProStart Culinary Competition 2017</vt:lpstr>
      <vt:lpstr>Nevada ProStart Culinary Competition 2017</vt:lpstr>
      <vt:lpstr>Nevada ProStart Culinary Competition 2017</vt:lpstr>
      <vt:lpstr>Nevada ProStart Culinary Competition 2017</vt:lpstr>
      <vt:lpstr>Nevada ProStart Culinary Competition 2017</vt:lpstr>
    </vt:vector>
  </TitlesOfParts>
  <Company>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AHarshfield</dc:creator>
  <cp:lastModifiedBy>Sophie Ayache</cp:lastModifiedBy>
  <cp:revision>213</cp:revision>
  <cp:lastPrinted>2015-12-09T03:19:55Z</cp:lastPrinted>
  <dcterms:created xsi:type="dcterms:W3CDTF">2010-04-09T18:01:40Z</dcterms:created>
  <dcterms:modified xsi:type="dcterms:W3CDTF">2017-10-27T19:01:23Z</dcterms:modified>
</cp:coreProperties>
</file>